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25"/>
  </p:notesMasterIdLst>
  <p:sldIdLst>
    <p:sldId id="256" r:id="rId2"/>
    <p:sldId id="257" r:id="rId3"/>
    <p:sldId id="258" r:id="rId4"/>
    <p:sldId id="260" r:id="rId5"/>
    <p:sldId id="279" r:id="rId6"/>
    <p:sldId id="281" r:id="rId7"/>
    <p:sldId id="262" r:id="rId8"/>
    <p:sldId id="263" r:id="rId9"/>
    <p:sldId id="264" r:id="rId10"/>
    <p:sldId id="265" r:id="rId11"/>
    <p:sldId id="280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152" y="-3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905477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685800" y="742950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sz="3000" dirty="0"/>
              <a:t>Pembangunan Biodiversity Informatics </a:t>
            </a:r>
            <a:r>
              <a:rPr lang="en-GB" sz="3000" dirty="0" err="1"/>
              <a:t>Genetika</a:t>
            </a:r>
            <a:r>
              <a:rPr lang="en-GB" sz="3000" dirty="0"/>
              <a:t> </a:t>
            </a:r>
            <a:r>
              <a:rPr lang="en-GB" sz="3000" dirty="0" err="1"/>
              <a:t>Tumbuhan</a:t>
            </a:r>
            <a:r>
              <a:rPr lang="en-GB" sz="3000" dirty="0"/>
              <a:t> </a:t>
            </a:r>
            <a:r>
              <a:rPr lang="en-GB" sz="3000" dirty="0" err="1" smtClean="0"/>
              <a:t>Berbasis</a:t>
            </a:r>
            <a:r>
              <a:rPr lang="en-GB" sz="3000" dirty="0" smtClean="0"/>
              <a:t> </a:t>
            </a:r>
            <a:r>
              <a:rPr lang="en-GB" sz="3000" dirty="0" err="1"/>
              <a:t>Ontologi</a:t>
            </a:r>
            <a:endParaRPr lang="en-GB" sz="3000" dirty="0"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 sz="2400" b="1" dirty="0"/>
              <a:t>Bayu Santoso (G64134017)</a:t>
            </a:r>
          </a:p>
          <a:p>
            <a:pPr>
              <a:spcBef>
                <a:spcPts val="0"/>
              </a:spcBef>
              <a:buNone/>
            </a:pPr>
            <a:r>
              <a:rPr lang="en-GB" sz="2400" b="1" dirty="0" err="1" smtClean="0"/>
              <a:t>Dibimbing</a:t>
            </a:r>
            <a:r>
              <a:rPr lang="en-GB" sz="2400" b="1" dirty="0" smtClean="0"/>
              <a:t> : </a:t>
            </a:r>
            <a:r>
              <a:rPr lang="en-GB" sz="2400" b="1" dirty="0" err="1" smtClean="0"/>
              <a:t>Yeni</a:t>
            </a:r>
            <a:r>
              <a:rPr lang="en-GB" sz="2400" b="1" dirty="0" smtClean="0"/>
              <a:t> </a:t>
            </a:r>
            <a:r>
              <a:rPr lang="en-GB" sz="2400" b="1" dirty="0" err="1"/>
              <a:t>Herdiyeni</a:t>
            </a:r>
            <a:endParaRPr lang="en-GB" sz="2400" b="1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Metode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Penelitian</a:t>
            </a:r>
            <a:endParaRPr lang="en-GB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2759344"/>
              </p:ext>
            </p:extLst>
          </p:nvPr>
        </p:nvGraphicFramePr>
        <p:xfrm>
          <a:off x="228600" y="2343150"/>
          <a:ext cx="2819400" cy="1219200"/>
        </p:xfrm>
        <a:graphic>
          <a:graphicData uri="http://schemas.openxmlformats.org/drawingml/2006/table">
            <a:tbl>
              <a:tblPr firstRow="1" firstCol="1" bandRow="1"/>
              <a:tblGrid>
                <a:gridCol w="2819400"/>
              </a:tblGrid>
              <a:tr h="3048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Fase</a:t>
                      </a:r>
                      <a:r>
                        <a:rPr lang="en-US" sz="1600" b="1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Analisis</a:t>
                      </a:r>
                      <a:endParaRPr lang="en-US" sz="16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Analisis</a:t>
                      </a:r>
                      <a:r>
                        <a:rPr lang="en-US" sz="160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Model </a:t>
                      </a: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Ontologi</a:t>
                      </a:r>
                      <a:endParaRPr lang="en-US" sz="16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Menentukan Model Informasi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Menentukan</a:t>
                      </a:r>
                      <a:r>
                        <a:rPr lang="en-US" sz="160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Model User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504522"/>
              </p:ext>
            </p:extLst>
          </p:nvPr>
        </p:nvGraphicFramePr>
        <p:xfrm>
          <a:off x="3581400" y="2266950"/>
          <a:ext cx="3200400" cy="1371600"/>
        </p:xfrm>
        <a:graphic>
          <a:graphicData uri="http://schemas.openxmlformats.org/drawingml/2006/table">
            <a:tbl>
              <a:tblPr firstRow="1" firstCol="1" bandRow="1"/>
              <a:tblGrid>
                <a:gridCol w="3200400"/>
              </a:tblGrid>
              <a:tr h="2743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Fase</a:t>
                      </a:r>
                      <a:r>
                        <a:rPr lang="en-US" sz="1600" b="1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Implementasi</a:t>
                      </a:r>
                      <a:r>
                        <a:rPr lang="en-US" sz="1600" b="1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dan</a:t>
                      </a:r>
                      <a:r>
                        <a:rPr lang="en-US" sz="1600" b="1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Desain</a:t>
                      </a:r>
                      <a:endParaRPr lang="en-US" sz="16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Parsing </a:t>
                      </a: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Ontologi</a:t>
                      </a:r>
                      <a:endParaRPr lang="en-US" sz="16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Implementasi</a:t>
                      </a:r>
                      <a:r>
                        <a:rPr lang="en-US" sz="160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Model </a:t>
                      </a: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Informasi</a:t>
                      </a:r>
                      <a:endParaRPr lang="en-US" sz="16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Implementasi Model User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Desain</a:t>
                      </a:r>
                      <a:r>
                        <a:rPr lang="en-US" sz="160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User Interface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474266"/>
              </p:ext>
            </p:extLst>
          </p:nvPr>
        </p:nvGraphicFramePr>
        <p:xfrm>
          <a:off x="7315200" y="2762250"/>
          <a:ext cx="1606550" cy="381000"/>
        </p:xfrm>
        <a:graphic>
          <a:graphicData uri="http://schemas.openxmlformats.org/drawingml/2006/table">
            <a:tbl>
              <a:tblPr firstRow="1" firstCol="1" bandRow="1"/>
              <a:tblGrid>
                <a:gridCol w="1606550"/>
              </a:tblGrid>
              <a:tr h="381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Evaluasi</a:t>
                      </a:r>
                      <a:endParaRPr lang="en-US" sz="16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/>
                    </a:solidFill>
                  </a:tcPr>
                </a:tc>
              </a:tr>
            </a:tbl>
          </a:graphicData>
        </a:graphic>
      </p:graphicFrame>
      <p:cxnSp>
        <p:nvCxnSpPr>
          <p:cNvPr id="7" name="Straight Arrow Connector 6"/>
          <p:cNvCxnSpPr>
            <a:stCxn id="2" idx="3"/>
            <a:endCxn id="3" idx="1"/>
          </p:cNvCxnSpPr>
          <p:nvPr/>
        </p:nvCxnSpPr>
        <p:spPr>
          <a:xfrm>
            <a:off x="3048000" y="2952750"/>
            <a:ext cx="5334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3" idx="3"/>
            <a:endCxn id="5" idx="1"/>
          </p:cNvCxnSpPr>
          <p:nvPr/>
        </p:nvCxnSpPr>
        <p:spPr>
          <a:xfrm>
            <a:off x="6781800" y="2952750"/>
            <a:ext cx="5334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 smtClean="0">
                <a:solidFill>
                  <a:schemeClr val="bg1"/>
                </a:solidFill>
              </a:rPr>
              <a:t>Fase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GB" dirty="0" err="1" smtClean="0">
                <a:solidFill>
                  <a:schemeClr val="bg1"/>
                </a:solidFill>
              </a:rPr>
              <a:t>Analisis</a:t>
            </a:r>
            <a:endParaRPr lang="en-GB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9160857"/>
              </p:ext>
            </p:extLst>
          </p:nvPr>
        </p:nvGraphicFramePr>
        <p:xfrm>
          <a:off x="3505200" y="2343150"/>
          <a:ext cx="2819400" cy="1219200"/>
        </p:xfrm>
        <a:graphic>
          <a:graphicData uri="http://schemas.openxmlformats.org/drawingml/2006/table">
            <a:tbl>
              <a:tblPr firstRow="1" firstCol="1" bandRow="1"/>
              <a:tblGrid>
                <a:gridCol w="2819400"/>
              </a:tblGrid>
              <a:tr h="3048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Fase</a:t>
                      </a:r>
                      <a:r>
                        <a:rPr lang="en-US" sz="1600" b="1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Analisis</a:t>
                      </a:r>
                      <a:endParaRPr lang="en-US" sz="16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Analisis</a:t>
                      </a:r>
                      <a:r>
                        <a:rPr lang="en-US" sz="160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Model </a:t>
                      </a: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Ontologi</a:t>
                      </a:r>
                      <a:endParaRPr lang="en-US" sz="16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Menentukan Model Informasi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Menentukan</a:t>
                      </a:r>
                      <a:r>
                        <a:rPr lang="en-US" sz="160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Model User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576671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Analisis</a:t>
            </a:r>
            <a:r>
              <a:rPr lang="en-GB" dirty="0">
                <a:solidFill>
                  <a:schemeClr val="bg1"/>
                </a:solidFill>
              </a:rPr>
              <a:t> Model </a:t>
            </a:r>
            <a:r>
              <a:rPr lang="en-GB" dirty="0" err="1">
                <a:solidFill>
                  <a:schemeClr val="bg1"/>
                </a:solidFill>
              </a:rPr>
              <a:t>Ontologi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lang="en-GB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Menentukan</a:t>
            </a:r>
            <a:r>
              <a:rPr lang="en-GB" dirty="0">
                <a:solidFill>
                  <a:schemeClr val="bg1"/>
                </a:solidFill>
              </a:rPr>
              <a:t> Model </a:t>
            </a:r>
            <a:r>
              <a:rPr lang="en-GB" dirty="0" err="1">
                <a:solidFill>
                  <a:schemeClr val="bg1"/>
                </a:solidFill>
              </a:rPr>
              <a:t>Informasi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Menentukan</a:t>
            </a:r>
            <a:r>
              <a:rPr lang="en-GB" dirty="0">
                <a:solidFill>
                  <a:schemeClr val="bg1"/>
                </a:solidFill>
              </a:rPr>
              <a:t> Model User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Use Case</a:t>
            </a:r>
            <a:r>
              <a:rPr lang="en-US" dirty="0"/>
              <a:t> </a:t>
            </a:r>
            <a:r>
              <a:rPr lang="en-US" dirty="0" smtClean="0"/>
              <a:t>Diagram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Activity </a:t>
            </a:r>
            <a:r>
              <a:rPr lang="en-US" dirty="0" err="1" smtClean="0"/>
              <a:t>Diagarm</a:t>
            </a:r>
            <a:endParaRPr lang="en-US" dirty="0" smtClean="0"/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Class </a:t>
            </a:r>
            <a:r>
              <a:rPr lang="en-US" dirty="0" err="1" smtClean="0"/>
              <a:t>Diagarm</a:t>
            </a:r>
            <a:endParaRPr lang="en-US" dirty="0" smtClean="0"/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Sequence Diagram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Fase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Implementasi</a:t>
            </a:r>
            <a:r>
              <a:rPr lang="en-GB" dirty="0">
                <a:solidFill>
                  <a:schemeClr val="bg1"/>
                </a:solidFill>
              </a:rPr>
              <a:t> &amp; </a:t>
            </a:r>
            <a:r>
              <a:rPr lang="en-GB" dirty="0" err="1">
                <a:solidFill>
                  <a:schemeClr val="bg1"/>
                </a:solidFill>
              </a:rPr>
              <a:t>Desain</a:t>
            </a:r>
            <a:endParaRPr lang="en-GB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6891409"/>
              </p:ext>
            </p:extLst>
          </p:nvPr>
        </p:nvGraphicFramePr>
        <p:xfrm>
          <a:off x="3352800" y="2190750"/>
          <a:ext cx="3200400" cy="1371600"/>
        </p:xfrm>
        <a:graphic>
          <a:graphicData uri="http://schemas.openxmlformats.org/drawingml/2006/table">
            <a:tbl>
              <a:tblPr firstRow="1" firstCol="1" bandRow="1"/>
              <a:tblGrid>
                <a:gridCol w="3200400"/>
              </a:tblGrid>
              <a:tr h="2743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Fase</a:t>
                      </a:r>
                      <a:r>
                        <a:rPr lang="en-US" sz="1600" b="1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Implementasi</a:t>
                      </a:r>
                      <a:r>
                        <a:rPr lang="en-US" sz="1600" b="1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dan</a:t>
                      </a:r>
                      <a:r>
                        <a:rPr lang="en-US" sz="1600" b="1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600" b="1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Desain</a:t>
                      </a:r>
                      <a:endParaRPr lang="en-US" sz="16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Parsing </a:t>
                      </a: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Ontologi</a:t>
                      </a:r>
                      <a:endParaRPr lang="en-US" sz="16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Implementasi</a:t>
                      </a:r>
                      <a:r>
                        <a:rPr lang="en-US" sz="160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Model </a:t>
                      </a: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Informasi</a:t>
                      </a:r>
                      <a:endParaRPr lang="en-US" sz="16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Implementasi Model User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Desain</a:t>
                      </a:r>
                      <a:r>
                        <a:rPr lang="en-US" sz="1600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 User Interface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>
                <a:solidFill>
                  <a:schemeClr val="bg1"/>
                </a:solidFill>
              </a:rPr>
              <a:t>Parsing </a:t>
            </a:r>
            <a:r>
              <a:rPr lang="en-GB" dirty="0" err="1">
                <a:solidFill>
                  <a:schemeClr val="bg1"/>
                </a:solidFill>
              </a:rPr>
              <a:t>Ontologi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Triple</a:t>
            </a:r>
            <a:endParaRPr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962150"/>
            <a:ext cx="3962400" cy="1841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Implementasi</a:t>
            </a:r>
            <a:r>
              <a:rPr lang="en-GB" dirty="0">
                <a:solidFill>
                  <a:schemeClr val="bg1"/>
                </a:solidFill>
              </a:rPr>
              <a:t> Model </a:t>
            </a:r>
            <a:r>
              <a:rPr lang="en-GB" dirty="0" err="1">
                <a:solidFill>
                  <a:schemeClr val="bg1"/>
                </a:solidFill>
              </a:rPr>
              <a:t>Informasi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SPARQL</a:t>
            </a: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Implementasi</a:t>
            </a:r>
            <a:r>
              <a:rPr lang="en-GB" dirty="0">
                <a:solidFill>
                  <a:schemeClr val="bg1"/>
                </a:solidFill>
              </a:rPr>
              <a:t> Model User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Python</a:t>
            </a: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800" y="-552450"/>
            <a:ext cx="10287000" cy="6858000"/>
          </a:xfrm>
          <a:prstGeom prst="rect">
            <a:avLst/>
          </a:prstGeom>
        </p:spPr>
      </p:pic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/>
              <a:t>Desain</a:t>
            </a:r>
            <a:r>
              <a:rPr lang="en-GB" dirty="0"/>
              <a:t> User Interface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114150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>
                <a:solidFill>
                  <a:schemeClr val="bg1"/>
                </a:solidFill>
              </a:rPr>
              <a:t>Outline</a:t>
            </a:r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 sz="2800" dirty="0" err="1"/>
              <a:t>Latar</a:t>
            </a:r>
            <a:r>
              <a:rPr lang="en-GB" sz="2800" dirty="0"/>
              <a:t> </a:t>
            </a:r>
            <a:r>
              <a:rPr lang="en-GB" sz="2800" dirty="0" err="1"/>
              <a:t>Belakang</a:t>
            </a:r>
            <a:endParaRPr lang="en-GB" sz="2800" dirty="0"/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 sz="2800" dirty="0" err="1"/>
              <a:t>Tujuan</a:t>
            </a:r>
            <a:endParaRPr lang="en-GB" sz="2800" dirty="0"/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 sz="2800" dirty="0" err="1"/>
              <a:t>Manfaat</a:t>
            </a:r>
            <a:endParaRPr lang="en-GB" sz="2800" dirty="0"/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 sz="2800" dirty="0" err="1"/>
              <a:t>Ruang</a:t>
            </a:r>
            <a:r>
              <a:rPr lang="en-GB" sz="2800" dirty="0"/>
              <a:t> </a:t>
            </a:r>
            <a:r>
              <a:rPr lang="en-GB" sz="2800" dirty="0" err="1"/>
              <a:t>Lingkup</a:t>
            </a:r>
            <a:endParaRPr lang="en-GB" sz="2800" dirty="0"/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 sz="2800" dirty="0" err="1"/>
              <a:t>Metode</a:t>
            </a:r>
            <a:r>
              <a:rPr lang="en-GB" sz="2800" dirty="0"/>
              <a:t> </a:t>
            </a:r>
            <a:r>
              <a:rPr lang="en-GB" sz="2800" dirty="0" err="1"/>
              <a:t>Penelitian</a:t>
            </a:r>
            <a:endParaRPr lang="en-GB" sz="2800" dirty="0"/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 sz="2800" dirty="0" err="1"/>
              <a:t>Lingkungan</a:t>
            </a:r>
            <a:r>
              <a:rPr lang="en-GB" sz="2800" dirty="0"/>
              <a:t> </a:t>
            </a:r>
            <a:r>
              <a:rPr lang="en-GB" sz="2800" dirty="0" err="1"/>
              <a:t>Pengembangan</a:t>
            </a:r>
            <a:endParaRPr lang="en-GB" sz="2800" dirty="0"/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GB" sz="2800" dirty="0" err="1"/>
              <a:t>Jadwal</a:t>
            </a:r>
            <a:r>
              <a:rPr lang="en-GB" sz="2800" dirty="0"/>
              <a:t> </a:t>
            </a:r>
            <a:r>
              <a:rPr lang="en-GB" sz="2800" dirty="0" err="1"/>
              <a:t>Penelitian</a:t>
            </a:r>
            <a:endParaRPr lang="en-GB" sz="28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5300" y="-317500"/>
            <a:ext cx="9715500" cy="5654524"/>
          </a:xfrm>
          <a:prstGeom prst="rect">
            <a:avLst/>
          </a:prstGeom>
        </p:spPr>
      </p:pic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/>
              <a:t>Evaluasi</a:t>
            </a:r>
            <a:endParaRPr lang="en-GB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Lingkungan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Pengembangan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800" b="1" dirty="0" err="1" smtClean="0"/>
              <a:t>Perangkat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Keras</a:t>
            </a:r>
            <a:endParaRPr lang="en-US" sz="1800" b="1" dirty="0" smtClean="0"/>
          </a:p>
          <a:p>
            <a:pPr marL="457200" lvl="0" indent="-457200">
              <a:buFont typeface="Arial" pitchFamily="34" charset="0"/>
              <a:buChar char="•"/>
            </a:pPr>
            <a:r>
              <a:rPr lang="en-GB" sz="1800" dirty="0" err="1"/>
              <a:t>Prosesor</a:t>
            </a:r>
            <a:r>
              <a:rPr lang="en-GB" sz="1800" dirty="0"/>
              <a:t> Intel Core i7 4500U 1,8 GHz</a:t>
            </a:r>
            <a:endParaRPr lang="en-US" sz="1800" dirty="0"/>
          </a:p>
          <a:p>
            <a:pPr marL="457200" lvl="0" indent="-457200">
              <a:buFont typeface="Arial" pitchFamily="34" charset="0"/>
              <a:buChar char="•"/>
            </a:pPr>
            <a:r>
              <a:rPr lang="en-GB" sz="1800" dirty="0" err="1"/>
              <a:t>Memori</a:t>
            </a:r>
            <a:r>
              <a:rPr lang="en-GB" sz="1800" dirty="0"/>
              <a:t> 12 GB</a:t>
            </a:r>
            <a:endParaRPr lang="en-US" sz="1800" dirty="0"/>
          </a:p>
          <a:p>
            <a:pPr marL="457200" lvl="0" indent="-457200">
              <a:buFont typeface="Arial" pitchFamily="34" charset="0"/>
              <a:buChar char="•"/>
            </a:pPr>
            <a:r>
              <a:rPr lang="en-GB" sz="1800" dirty="0"/>
              <a:t>Hard disk 1 </a:t>
            </a:r>
            <a:r>
              <a:rPr lang="en-GB" sz="1800" dirty="0" smtClean="0"/>
              <a:t>TB</a:t>
            </a:r>
          </a:p>
          <a:p>
            <a:pPr lvl="0"/>
            <a:r>
              <a:rPr lang="en-GB" sz="1800" b="1" dirty="0" err="1" smtClean="0"/>
              <a:t>Perangkat</a:t>
            </a:r>
            <a:r>
              <a:rPr lang="en-GB" sz="1800" b="1" dirty="0" smtClean="0"/>
              <a:t> </a:t>
            </a:r>
            <a:r>
              <a:rPr lang="en-GB" sz="1800" b="1" dirty="0" err="1" smtClean="0"/>
              <a:t>Lunak</a:t>
            </a:r>
            <a:endParaRPr lang="en-GB" sz="1800" b="1" dirty="0" smtClean="0"/>
          </a:p>
          <a:p>
            <a:pPr marL="457200" lvl="0" indent="-457200">
              <a:buFont typeface="Arial" pitchFamily="34" charset="0"/>
              <a:buChar char="•"/>
            </a:pPr>
            <a:r>
              <a:rPr lang="en-GB" sz="1800" dirty="0" err="1"/>
              <a:t>Sistem</a:t>
            </a:r>
            <a:r>
              <a:rPr lang="en-GB" sz="1800" dirty="0"/>
              <a:t> </a:t>
            </a:r>
            <a:r>
              <a:rPr lang="en-GB" sz="1800" dirty="0" err="1"/>
              <a:t>operasi</a:t>
            </a:r>
            <a:r>
              <a:rPr lang="en-GB" sz="1800" dirty="0"/>
              <a:t> Windows 7 Ultimate</a:t>
            </a:r>
            <a:endParaRPr lang="en-US" sz="1800" dirty="0"/>
          </a:p>
          <a:p>
            <a:pPr marL="457200" lvl="0" indent="-457200">
              <a:buFont typeface="Arial" pitchFamily="34" charset="0"/>
              <a:buChar char="•"/>
            </a:pPr>
            <a:r>
              <a:rPr lang="en-GB" sz="1800" dirty="0" err="1"/>
              <a:t>Bahasa</a:t>
            </a:r>
            <a:r>
              <a:rPr lang="en-GB" sz="1800" dirty="0"/>
              <a:t> </a:t>
            </a:r>
            <a:r>
              <a:rPr lang="en-GB" sz="1800" dirty="0" err="1"/>
              <a:t>pemrograman</a:t>
            </a:r>
            <a:r>
              <a:rPr lang="en-GB" sz="1800" dirty="0"/>
              <a:t> Python </a:t>
            </a:r>
            <a:r>
              <a:rPr lang="en-GB" sz="1800" dirty="0" err="1"/>
              <a:t>dengan</a:t>
            </a:r>
            <a:r>
              <a:rPr lang="en-GB" sz="1800" dirty="0"/>
              <a:t> Flask </a:t>
            </a:r>
            <a:r>
              <a:rPr lang="en-GB" sz="1800" dirty="0" err="1"/>
              <a:t>sebagai</a:t>
            </a:r>
            <a:r>
              <a:rPr lang="en-GB" sz="1800" dirty="0"/>
              <a:t> </a:t>
            </a:r>
            <a:r>
              <a:rPr lang="en-GB" sz="1800" i="1" dirty="0"/>
              <a:t>web framework</a:t>
            </a:r>
            <a:endParaRPr lang="en-US" sz="1800" dirty="0"/>
          </a:p>
          <a:p>
            <a:pPr marL="457200" lvl="0" indent="-457200">
              <a:buFont typeface="Arial" pitchFamily="34" charset="0"/>
              <a:buChar char="•"/>
            </a:pPr>
            <a:r>
              <a:rPr lang="en-GB" sz="1800" dirty="0" err="1"/>
              <a:t>RDFLib</a:t>
            </a:r>
            <a:r>
              <a:rPr lang="en-GB" sz="1800" dirty="0"/>
              <a:t> </a:t>
            </a:r>
            <a:r>
              <a:rPr lang="en-GB" sz="1800" dirty="0" err="1"/>
              <a:t>sebagai</a:t>
            </a:r>
            <a:r>
              <a:rPr lang="en-GB" sz="1800" dirty="0"/>
              <a:t> </a:t>
            </a:r>
            <a:r>
              <a:rPr lang="en-GB" sz="1800" i="1" dirty="0"/>
              <a:t>library</a:t>
            </a:r>
            <a:r>
              <a:rPr lang="en-GB" sz="1800" dirty="0"/>
              <a:t> yang </a:t>
            </a:r>
            <a:r>
              <a:rPr lang="en-GB" sz="1800" dirty="0" err="1"/>
              <a:t>digunakan</a:t>
            </a:r>
            <a:r>
              <a:rPr lang="en-GB" sz="1800" dirty="0"/>
              <a:t> </a:t>
            </a:r>
            <a:r>
              <a:rPr lang="en-GB" sz="1800" dirty="0" err="1"/>
              <a:t>untuk</a:t>
            </a:r>
            <a:r>
              <a:rPr lang="en-GB" sz="1800" dirty="0"/>
              <a:t> </a:t>
            </a:r>
            <a:r>
              <a:rPr lang="en-GB" sz="1800" dirty="0" err="1"/>
              <a:t>penggunaan</a:t>
            </a:r>
            <a:r>
              <a:rPr lang="en-GB" sz="1800" dirty="0"/>
              <a:t> RDF </a:t>
            </a:r>
            <a:r>
              <a:rPr lang="en-GB" sz="1800" dirty="0" err="1"/>
              <a:t>pada</a:t>
            </a:r>
            <a:r>
              <a:rPr lang="en-GB" sz="1800" dirty="0"/>
              <a:t> </a:t>
            </a:r>
            <a:r>
              <a:rPr lang="en-GB" sz="1800" dirty="0" err="1"/>
              <a:t>Phyton</a:t>
            </a:r>
            <a:endParaRPr lang="en-US" sz="1800" dirty="0"/>
          </a:p>
          <a:p>
            <a:pPr marL="457200" lvl="0" indent="-457200">
              <a:buFont typeface="Arial" pitchFamily="34" charset="0"/>
              <a:buChar char="•"/>
            </a:pPr>
            <a:r>
              <a:rPr lang="en-GB" sz="1800" dirty="0" err="1"/>
              <a:t>Lingkungan</a:t>
            </a:r>
            <a:r>
              <a:rPr lang="en-GB" sz="1800" dirty="0"/>
              <a:t> </a:t>
            </a:r>
            <a:r>
              <a:rPr lang="en-GB" sz="1800" dirty="0" err="1"/>
              <a:t>pengembangan</a:t>
            </a:r>
            <a:r>
              <a:rPr lang="en-GB" sz="1800" dirty="0"/>
              <a:t> (IDE) Visual Studio 2013 </a:t>
            </a:r>
            <a:endParaRPr lang="en-US" sz="1800" dirty="0"/>
          </a:p>
          <a:p>
            <a:pPr marL="457200" lvl="0" indent="-457200">
              <a:buFont typeface="Arial" pitchFamily="34" charset="0"/>
              <a:buChar char="•"/>
            </a:pPr>
            <a:r>
              <a:rPr lang="en-GB" sz="1800" dirty="0"/>
              <a:t>Protégé 4.3.0 </a:t>
            </a:r>
            <a:r>
              <a:rPr lang="en-GB" sz="1800" dirty="0" err="1"/>
              <a:t>sebagai</a:t>
            </a:r>
            <a:r>
              <a:rPr lang="en-GB" sz="1800" dirty="0"/>
              <a:t> </a:t>
            </a:r>
            <a:r>
              <a:rPr lang="en-GB" sz="1800" dirty="0" err="1"/>
              <a:t>pemodelan</a:t>
            </a:r>
            <a:r>
              <a:rPr lang="en-GB" sz="1800" dirty="0"/>
              <a:t> </a:t>
            </a:r>
            <a:r>
              <a:rPr lang="en-GB" sz="1800" dirty="0" err="1"/>
              <a:t>ontologi</a:t>
            </a:r>
            <a:endParaRPr lang="en-US" sz="1800" dirty="0"/>
          </a:p>
          <a:p>
            <a:pPr lvl="0"/>
            <a:endParaRPr lang="en-US"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Jadwal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Penelitian</a:t>
            </a:r>
            <a:endParaRPr lang="en-GB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834765"/>
              </p:ext>
            </p:extLst>
          </p:nvPr>
        </p:nvGraphicFramePr>
        <p:xfrm>
          <a:off x="380997" y="1962150"/>
          <a:ext cx="8382005" cy="2103120"/>
        </p:xfrm>
        <a:graphic>
          <a:graphicData uri="http://schemas.openxmlformats.org/drawingml/2006/table">
            <a:tbl>
              <a:tblPr firstRow="1" firstCol="1" bandRow="1"/>
              <a:tblGrid>
                <a:gridCol w="2220677"/>
                <a:gridCol w="222381"/>
                <a:gridCol w="222381"/>
                <a:gridCol w="222381"/>
                <a:gridCol w="222381"/>
                <a:gridCol w="222381"/>
                <a:gridCol w="222381"/>
                <a:gridCol w="222381"/>
                <a:gridCol w="222381"/>
                <a:gridCol w="255269"/>
                <a:gridCol w="255269"/>
                <a:gridCol w="222381"/>
                <a:gridCol w="222381"/>
                <a:gridCol w="222381"/>
                <a:gridCol w="222381"/>
                <a:gridCol w="222381"/>
                <a:gridCol w="222381"/>
                <a:gridCol w="332788"/>
                <a:gridCol w="332788"/>
                <a:gridCol w="267013"/>
                <a:gridCol w="207157"/>
                <a:gridCol w="209069"/>
                <a:gridCol w="260749"/>
                <a:gridCol w="260749"/>
                <a:gridCol w="222381"/>
                <a:gridCol w="222381"/>
                <a:gridCol w="222381"/>
              </a:tblGrid>
              <a:tr h="0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Tahapan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Mei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Juni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Juli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Agustus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September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Oktober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November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1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2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3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4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Penyusunan Proposal Skripsi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Kolokium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Pengumpulan Data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Fase Analisis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Fase Implementasi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Fase Evaluasi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Penulisan Skripsi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Seminar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Sidang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Revisi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Times New Roman"/>
                          <a:ea typeface="Times New Roman"/>
                          <a:cs typeface="Times New Roman"/>
                        </a:rPr>
                        <a:t> </a:t>
                      </a:r>
                      <a:endParaRPr lang="en-US" sz="1200" dirty="0">
                        <a:effectLst/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457200" y="751051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4000" b="1" dirty="0" smtClean="0"/>
          </a:p>
          <a:p>
            <a:pPr algn="ctr">
              <a:spcBef>
                <a:spcPts val="0"/>
              </a:spcBef>
              <a:buNone/>
            </a:pPr>
            <a:endParaRPr lang="en-US" sz="4000" b="1" dirty="0"/>
          </a:p>
          <a:p>
            <a:pPr algn="ctr">
              <a:spcBef>
                <a:spcPts val="0"/>
              </a:spcBef>
              <a:buNone/>
            </a:pPr>
            <a:r>
              <a:rPr lang="en-US" sz="4000" b="1" dirty="0" err="1" smtClean="0"/>
              <a:t>Terima</a:t>
            </a:r>
            <a:r>
              <a:rPr lang="en-US" sz="4000" b="1" dirty="0" smtClean="0"/>
              <a:t> </a:t>
            </a:r>
            <a:r>
              <a:rPr lang="en-US" sz="4000" b="1" dirty="0" err="1" smtClean="0"/>
              <a:t>Kasih</a:t>
            </a:r>
            <a:endParaRPr sz="4000" b="1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800" y="-781050"/>
            <a:ext cx="10210800" cy="7479411"/>
          </a:xfrm>
          <a:prstGeom prst="rect">
            <a:avLst/>
          </a:prstGeom>
        </p:spPr>
      </p:pic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Latar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Belakang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457200" y="3486150"/>
            <a:ext cx="8229600" cy="9062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Indonesia </a:t>
            </a:r>
            <a:r>
              <a:rPr lang="en-US" dirty="0" err="1">
                <a:solidFill>
                  <a:schemeClr val="bg1"/>
                </a:solidFill>
              </a:rPr>
              <a:t>memiliki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lebih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dari</a:t>
            </a:r>
            <a:r>
              <a:rPr lang="en-US" dirty="0">
                <a:solidFill>
                  <a:schemeClr val="bg1"/>
                </a:solidFill>
              </a:rPr>
              <a:t> 32.000 </a:t>
            </a:r>
            <a:r>
              <a:rPr lang="en-US" dirty="0" err="1">
                <a:solidFill>
                  <a:schemeClr val="bg1"/>
                </a:solidFill>
              </a:rPr>
              <a:t>spesies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tumbuhan</a:t>
            </a:r>
            <a:r>
              <a:rPr lang="en-US" dirty="0">
                <a:solidFill>
                  <a:schemeClr val="bg1"/>
                </a:solidFill>
              </a:rPr>
              <a:t> (BAPPENAS 2003).</a:t>
            </a:r>
            <a:endParaRPr lang="en-GB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Latar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Belakang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1143000"/>
            <a:ext cx="5194300" cy="3359304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Latar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Belakang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2195830" y="1885950"/>
            <a:ext cx="4752340" cy="258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2281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Latar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Belakang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hape 60"/>
          <p:cNvSpPr txBox="1">
            <a:spLocks/>
          </p:cNvSpPr>
          <p:nvPr/>
        </p:nvSpPr>
        <p:spPr>
          <a:xfrm>
            <a:off x="381000" y="135255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r>
              <a:rPr lang="en-GB" dirty="0" err="1" smtClean="0">
                <a:solidFill>
                  <a:schemeClr val="tx1"/>
                </a:solidFill>
              </a:rPr>
              <a:t>Ontologi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1221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Tujuan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42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57200">
              <a:buFont typeface="Arial" pitchFamily="34" charset="0"/>
              <a:buChar char="•"/>
            </a:pPr>
            <a:r>
              <a:rPr lang="en-GB" sz="2400" dirty="0" err="1"/>
              <a:t>Membangun</a:t>
            </a:r>
            <a:r>
              <a:rPr lang="en-GB" sz="2400" dirty="0"/>
              <a:t> </a:t>
            </a:r>
            <a:r>
              <a:rPr lang="en-GB" sz="2400" dirty="0" err="1"/>
              <a:t>sistem</a:t>
            </a:r>
            <a:r>
              <a:rPr lang="en-GB" sz="2400" dirty="0"/>
              <a:t> Biodiversity Informatics </a:t>
            </a:r>
            <a:r>
              <a:rPr lang="en-GB" sz="2400" dirty="0" err="1"/>
              <a:t>tumbuhan</a:t>
            </a:r>
            <a:r>
              <a:rPr lang="en-GB" sz="2400" dirty="0"/>
              <a:t> </a:t>
            </a:r>
            <a:r>
              <a:rPr lang="en-GB" sz="2400" dirty="0" err="1"/>
              <a:t>menggunakan</a:t>
            </a:r>
            <a:r>
              <a:rPr lang="en-GB" sz="2400" dirty="0"/>
              <a:t> </a:t>
            </a:r>
            <a:r>
              <a:rPr lang="en-GB" sz="2400" dirty="0" err="1"/>
              <a:t>ontologi</a:t>
            </a:r>
            <a:r>
              <a:rPr lang="en-GB" sz="2400" dirty="0"/>
              <a:t> gen.</a:t>
            </a:r>
            <a:endParaRPr lang="en-US" sz="2400" dirty="0"/>
          </a:p>
          <a:p>
            <a:pPr marL="457200" lvl="0" indent="-457200">
              <a:buFont typeface="Arial" pitchFamily="34" charset="0"/>
              <a:buChar char="•"/>
            </a:pPr>
            <a:r>
              <a:rPr lang="en-GB" sz="2400" dirty="0" err="1"/>
              <a:t>Menerapkan</a:t>
            </a:r>
            <a:r>
              <a:rPr lang="en-GB" sz="2400" dirty="0"/>
              <a:t> </a:t>
            </a:r>
            <a:r>
              <a:rPr lang="en-GB" sz="2400" dirty="0" err="1"/>
              <a:t>sistem</a:t>
            </a:r>
            <a:r>
              <a:rPr lang="en-GB" sz="2400" dirty="0"/>
              <a:t> </a:t>
            </a:r>
            <a:r>
              <a:rPr lang="en-GB" sz="2400" dirty="0" err="1"/>
              <a:t>inferensi</a:t>
            </a:r>
            <a:r>
              <a:rPr lang="en-GB" sz="2400" dirty="0"/>
              <a:t> </a:t>
            </a:r>
            <a:r>
              <a:rPr lang="en-GB" sz="2400" dirty="0" err="1"/>
              <a:t>pengetahuan</a:t>
            </a:r>
            <a:r>
              <a:rPr lang="en-GB" sz="2400" dirty="0"/>
              <a:t> </a:t>
            </a:r>
            <a:r>
              <a:rPr lang="en-GB" sz="2400" dirty="0" err="1"/>
              <a:t>pada</a:t>
            </a:r>
            <a:r>
              <a:rPr lang="en-GB" sz="2400" dirty="0"/>
              <a:t> </a:t>
            </a:r>
            <a:r>
              <a:rPr lang="en-GB" sz="2400" dirty="0" err="1"/>
              <a:t>ontologi</a:t>
            </a:r>
            <a:r>
              <a:rPr lang="en-GB" sz="2400" dirty="0"/>
              <a:t> gen </a:t>
            </a:r>
            <a:r>
              <a:rPr lang="en-GB" sz="2400" dirty="0" err="1"/>
              <a:t>untuk</a:t>
            </a:r>
            <a:r>
              <a:rPr lang="en-GB" sz="2400" dirty="0"/>
              <a:t> </a:t>
            </a:r>
            <a:r>
              <a:rPr lang="en-GB" sz="2400" dirty="0" err="1"/>
              <a:t>mengembalikan</a:t>
            </a:r>
            <a:r>
              <a:rPr lang="en-GB" sz="2400" dirty="0"/>
              <a:t> </a:t>
            </a:r>
            <a:r>
              <a:rPr lang="en-GB" sz="2400" dirty="0" err="1"/>
              <a:t>informasi</a:t>
            </a:r>
            <a:r>
              <a:rPr lang="en-GB" sz="2400" dirty="0"/>
              <a:t> </a:t>
            </a:r>
            <a:r>
              <a:rPr lang="en-GB" sz="2400" dirty="0" err="1"/>
              <a:t>berupa</a:t>
            </a:r>
            <a:r>
              <a:rPr lang="en-GB" sz="2400" dirty="0"/>
              <a:t> </a:t>
            </a:r>
            <a:r>
              <a:rPr lang="en-US" sz="2400" i="1" dirty="0"/>
              <a:t>Molecular Function, Biological Processes </a:t>
            </a:r>
            <a:r>
              <a:rPr lang="en-US" sz="2400" i="1" dirty="0" err="1"/>
              <a:t>dan</a:t>
            </a:r>
            <a:r>
              <a:rPr lang="en-US" sz="2400" i="1" dirty="0"/>
              <a:t> Cellular </a:t>
            </a:r>
            <a:r>
              <a:rPr lang="en-US" sz="2400" i="1" dirty="0" smtClean="0"/>
              <a:t>Components </a:t>
            </a:r>
            <a:r>
              <a:rPr lang="en-GB" sz="2400" dirty="0" smtClean="0"/>
              <a:t>yang </a:t>
            </a:r>
            <a:r>
              <a:rPr lang="en-GB" sz="2400" dirty="0" err="1"/>
              <a:t>terdapat</a:t>
            </a:r>
            <a:r>
              <a:rPr lang="en-GB" sz="2400" dirty="0"/>
              <a:t> </a:t>
            </a:r>
            <a:r>
              <a:rPr lang="en-GB" sz="2400" dirty="0" err="1"/>
              <a:t>pada</a:t>
            </a:r>
            <a:r>
              <a:rPr lang="en-GB" sz="2400" dirty="0"/>
              <a:t> </a:t>
            </a:r>
            <a:r>
              <a:rPr lang="en-GB" sz="2400" dirty="0" err="1"/>
              <a:t>tanaman</a:t>
            </a:r>
            <a:r>
              <a:rPr lang="en-GB" sz="2400" dirty="0"/>
              <a:t>.</a:t>
            </a:r>
            <a:endParaRPr lang="en-US" sz="2400"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 dirty="0" err="1">
                <a:solidFill>
                  <a:schemeClr val="bg1"/>
                </a:solidFill>
              </a:rPr>
              <a:t>Manfaat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dirty="0" err="1"/>
              <a:t>M</a:t>
            </a:r>
            <a:r>
              <a:rPr lang="en-US" sz="2400" dirty="0" err="1" smtClean="0"/>
              <a:t>embantu</a:t>
            </a:r>
            <a:r>
              <a:rPr lang="en-US" sz="2400" dirty="0" smtClean="0"/>
              <a:t> </a:t>
            </a:r>
            <a:r>
              <a:rPr lang="en-US" sz="2400" dirty="0"/>
              <a:t>proses </a:t>
            </a:r>
            <a:r>
              <a:rPr lang="en-US" sz="2400" dirty="0" err="1"/>
              <a:t>dokumentasi</a:t>
            </a:r>
            <a:r>
              <a:rPr lang="en-US" sz="2400" dirty="0"/>
              <a:t> data </a:t>
            </a:r>
            <a:r>
              <a:rPr lang="en-US" sz="2400" dirty="0" err="1"/>
              <a:t>dan</a:t>
            </a:r>
            <a:r>
              <a:rPr lang="en-US" sz="2400" dirty="0"/>
              <a:t> </a:t>
            </a:r>
            <a:r>
              <a:rPr lang="en-US" sz="2400" dirty="0" err="1"/>
              <a:t>pengetahuan</a:t>
            </a:r>
            <a:r>
              <a:rPr lang="en-US" sz="2400" dirty="0"/>
              <a:t> </a:t>
            </a:r>
            <a:r>
              <a:rPr lang="en-US" sz="2400" dirty="0" err="1"/>
              <a:t>keanekaragaman</a:t>
            </a:r>
            <a:r>
              <a:rPr lang="en-US" sz="2400" dirty="0"/>
              <a:t> </a:t>
            </a:r>
            <a:r>
              <a:rPr lang="en-US" sz="2400" dirty="0" err="1"/>
              <a:t>hayati</a:t>
            </a:r>
            <a:r>
              <a:rPr lang="en-US" sz="2400" dirty="0"/>
              <a:t> </a:t>
            </a:r>
            <a:r>
              <a:rPr lang="en-US" sz="2400" dirty="0" err="1" smtClean="0"/>
              <a:t>tumbuhan</a:t>
            </a:r>
            <a:endParaRPr lang="en-US" sz="24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en-US" sz="2400" dirty="0" err="1"/>
              <a:t>M</a:t>
            </a:r>
            <a:r>
              <a:rPr lang="en-US" sz="2400" dirty="0" err="1" smtClean="0"/>
              <a:t>elakukan</a:t>
            </a:r>
            <a:r>
              <a:rPr lang="en-US" sz="2400" dirty="0" smtClean="0"/>
              <a:t> </a:t>
            </a:r>
            <a:r>
              <a:rPr lang="en-US" sz="2400" dirty="0" err="1"/>
              <a:t>inferensi</a:t>
            </a:r>
            <a:r>
              <a:rPr lang="en-US" sz="2400" dirty="0"/>
              <a:t> </a:t>
            </a:r>
            <a:r>
              <a:rPr lang="en-US" sz="2400" dirty="0" err="1"/>
              <a:t>dan</a:t>
            </a:r>
            <a:r>
              <a:rPr lang="en-US" sz="2400" dirty="0"/>
              <a:t> </a:t>
            </a:r>
            <a:r>
              <a:rPr lang="en-US" sz="2400" dirty="0" err="1"/>
              <a:t>mengembalikan</a:t>
            </a:r>
            <a:r>
              <a:rPr lang="en-US" sz="2400" dirty="0"/>
              <a:t> </a:t>
            </a:r>
            <a:r>
              <a:rPr lang="en-US" sz="2400" dirty="0" err="1"/>
              <a:t>informasi</a:t>
            </a:r>
            <a:r>
              <a:rPr lang="en-US" sz="2400" dirty="0"/>
              <a:t> detail </a:t>
            </a:r>
            <a:r>
              <a:rPr lang="en-US" sz="2400" dirty="0" err="1"/>
              <a:t>tumbuhan</a:t>
            </a:r>
            <a:r>
              <a:rPr lang="en-US" sz="2400" dirty="0"/>
              <a:t> </a:t>
            </a:r>
            <a:r>
              <a:rPr lang="en-US" sz="2400" dirty="0" err="1"/>
              <a:t>mengenai</a:t>
            </a:r>
            <a:r>
              <a:rPr lang="en-US" sz="2400" dirty="0"/>
              <a:t> </a:t>
            </a:r>
            <a:r>
              <a:rPr lang="en-US" sz="2400" i="1" dirty="0"/>
              <a:t>Molecular Function, Biological Processes </a:t>
            </a:r>
            <a:r>
              <a:rPr lang="en-US" sz="2400" i="1" dirty="0" err="1"/>
              <a:t>dan</a:t>
            </a:r>
            <a:r>
              <a:rPr lang="en-US" sz="2400" i="1" dirty="0"/>
              <a:t> Cellular Components</a:t>
            </a:r>
            <a:r>
              <a:rPr lang="en-US" sz="2400" dirty="0" smtClean="0"/>
              <a:t> </a:t>
            </a:r>
            <a:r>
              <a:rPr lang="en-US" sz="2400" dirty="0" err="1" smtClean="0"/>
              <a:t>tumbuhan</a:t>
            </a:r>
            <a:endParaRPr sz="24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050"/>
            <a:ext cx="9144000" cy="1512570"/>
          </a:xfrm>
          <a:prstGeom prst="rect">
            <a:avLst/>
          </a:prstGeom>
        </p:spPr>
      </p:pic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GB">
                <a:solidFill>
                  <a:schemeClr val="bg1"/>
                </a:solidFill>
              </a:rPr>
              <a:t>Ruang Lingkup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57200">
              <a:buFont typeface="Arial" pitchFamily="34" charset="0"/>
              <a:buChar char="•"/>
            </a:pPr>
            <a:r>
              <a:rPr lang="en-US" sz="2400" dirty="0" err="1"/>
              <a:t>Ontologi</a:t>
            </a:r>
            <a:r>
              <a:rPr lang="en-US" sz="2400" dirty="0"/>
              <a:t> yang </a:t>
            </a:r>
            <a:r>
              <a:rPr lang="en-US" sz="2400" dirty="0" err="1"/>
              <a:t>digunakan</a:t>
            </a:r>
            <a:r>
              <a:rPr lang="en-US" sz="2400" dirty="0"/>
              <a:t> </a:t>
            </a:r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penelitian</a:t>
            </a:r>
            <a:r>
              <a:rPr lang="en-US" sz="2400" dirty="0"/>
              <a:t> </a:t>
            </a:r>
            <a:r>
              <a:rPr lang="en-US" sz="2400" dirty="0" err="1"/>
              <a:t>ini</a:t>
            </a:r>
            <a:r>
              <a:rPr lang="en-US" sz="2400" dirty="0"/>
              <a:t> </a:t>
            </a:r>
            <a:r>
              <a:rPr lang="en-US" sz="2400" dirty="0" err="1"/>
              <a:t>berasal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dirty="0" err="1"/>
              <a:t>situs</a:t>
            </a:r>
            <a:r>
              <a:rPr lang="en-US" sz="2400" dirty="0"/>
              <a:t> geneontology.org</a:t>
            </a:r>
            <a:r>
              <a:rPr lang="en-US" sz="2400" dirty="0" smtClean="0"/>
              <a:t>.</a:t>
            </a:r>
          </a:p>
          <a:p>
            <a:pPr marL="457200" lvl="0" indent="-457200">
              <a:buFont typeface="Arial" pitchFamily="34" charset="0"/>
              <a:buChar char="•"/>
            </a:pPr>
            <a:r>
              <a:rPr lang="en-US" sz="2400" dirty="0" err="1" smtClean="0"/>
              <a:t>Membangun</a:t>
            </a:r>
            <a:r>
              <a:rPr lang="en-US" sz="2400" dirty="0" smtClean="0"/>
              <a:t> </a:t>
            </a:r>
            <a:r>
              <a:rPr lang="en-US" sz="2400" i="1" dirty="0" smtClean="0"/>
              <a:t>biodiversity informatics</a:t>
            </a:r>
            <a:r>
              <a:rPr lang="en-US" sz="2400" dirty="0" smtClean="0"/>
              <a:t> </a:t>
            </a:r>
            <a:r>
              <a:rPr lang="en-US" sz="2400" dirty="0" err="1" smtClean="0"/>
              <a:t>pada</a:t>
            </a:r>
            <a:r>
              <a:rPr lang="en-US" sz="2400" dirty="0" smtClean="0"/>
              <a:t> level </a:t>
            </a:r>
            <a:r>
              <a:rPr lang="en-US" sz="2400" dirty="0" err="1" smtClean="0"/>
              <a:t>genetik</a:t>
            </a:r>
            <a:r>
              <a:rPr lang="en-US" sz="2400" dirty="0" smtClean="0"/>
              <a:t>.</a:t>
            </a:r>
            <a:endParaRPr lang="en-US" sz="2400"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398</TotalTime>
  <Words>335</Words>
  <Application>Microsoft Office PowerPoint</Application>
  <PresentationFormat>On-screen Show (16:9)</PresentationFormat>
  <Paragraphs>382</Paragraphs>
  <Slides>23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simple-light</vt:lpstr>
      <vt:lpstr>Pembangunan Biodiversity Informatics Genetika Tumbuhan Berbasis Ontologi</vt:lpstr>
      <vt:lpstr>Outline</vt:lpstr>
      <vt:lpstr>Latar Belakang</vt:lpstr>
      <vt:lpstr>Latar Belakang</vt:lpstr>
      <vt:lpstr>Latar Belakang</vt:lpstr>
      <vt:lpstr>Latar Belakang</vt:lpstr>
      <vt:lpstr>Tujuan</vt:lpstr>
      <vt:lpstr>Manfaat</vt:lpstr>
      <vt:lpstr>Ruang Lingkup</vt:lpstr>
      <vt:lpstr>Metode Penelitian</vt:lpstr>
      <vt:lpstr>Fase Analisis</vt:lpstr>
      <vt:lpstr>Analisis Model Ontologi</vt:lpstr>
      <vt:lpstr>Menentukan Model Informasi</vt:lpstr>
      <vt:lpstr>Menentukan Model User</vt:lpstr>
      <vt:lpstr>Fase Implementasi &amp; Desain</vt:lpstr>
      <vt:lpstr>Parsing Ontologi</vt:lpstr>
      <vt:lpstr>Implementasi Model Informasi</vt:lpstr>
      <vt:lpstr>Implementasi Model User</vt:lpstr>
      <vt:lpstr>Desain User Interface</vt:lpstr>
      <vt:lpstr>Evaluasi</vt:lpstr>
      <vt:lpstr>Lingkungan Pengembangan</vt:lpstr>
      <vt:lpstr>Jadwal Penelitian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Pembangunan Biodiversity Informatics Genetika Tumbuhan Obat Berbasis Ontologi</dc:title>
  <dc:creator>Bayu</dc:creator>
  <cp:lastModifiedBy>Bayu</cp:lastModifiedBy>
  <cp:revision>33</cp:revision>
  <dcterms:modified xsi:type="dcterms:W3CDTF">2015-06-25T10:01:44Z</dcterms:modified>
</cp:coreProperties>
</file>